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4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93" r:id="rId2"/>
    <p:sldId id="398" r:id="rId3"/>
    <p:sldId id="401" r:id="rId4"/>
    <p:sldId id="402" r:id="rId5"/>
    <p:sldId id="403" r:id="rId6"/>
    <p:sldId id="477" r:id="rId7"/>
    <p:sldId id="438" r:id="rId8"/>
    <p:sldId id="394" r:id="rId9"/>
    <p:sldId id="430" r:id="rId10"/>
    <p:sldId id="433" r:id="rId11"/>
    <p:sldId id="442" r:id="rId12"/>
    <p:sldId id="444" r:id="rId13"/>
    <p:sldId id="463" r:id="rId14"/>
    <p:sldId id="464" r:id="rId15"/>
    <p:sldId id="458" r:id="rId16"/>
    <p:sldId id="465" r:id="rId17"/>
    <p:sldId id="466" r:id="rId18"/>
    <p:sldId id="467" r:id="rId19"/>
    <p:sldId id="468" r:id="rId20"/>
    <p:sldId id="469" r:id="rId21"/>
    <p:sldId id="445" r:id="rId22"/>
    <p:sldId id="441" r:id="rId23"/>
    <p:sldId id="472" r:id="rId24"/>
    <p:sldId id="473" r:id="rId25"/>
    <p:sldId id="474" r:id="rId26"/>
    <p:sldId id="475" r:id="rId27"/>
    <p:sldId id="47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96"/>
      </p:cViewPr>
      <p:guideLst>
        <p:guide orient="horz" pos="22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2021/11/29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Deep Learning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Video Summarization</a:t>
            </a:r>
          </a:p>
        </p:txBody>
      </p:sp>
      <p:pic>
        <p:nvPicPr>
          <p:cNvPr id="4" name="图片 3" descr="9398b7f1116a7030a37ab55a545c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606550"/>
            <a:ext cx="4554220" cy="3336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771775" y="4942840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[8]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24875" y="4942840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[9]</a:t>
            </a:r>
          </a:p>
        </p:txBody>
      </p:sp>
      <p:pic>
        <p:nvPicPr>
          <p:cNvPr id="3" name="图片 2" descr="d87cb7159c048b19ae816281acd46f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55" y="1548765"/>
            <a:ext cx="5316220" cy="3451225"/>
          </a:xfrm>
          <a:prstGeom prst="rect">
            <a:avLst/>
          </a:prstGeom>
        </p:spPr>
      </p:pic>
      <p:pic>
        <p:nvPicPr>
          <p:cNvPr id="5" name="图片 4" descr="e4c583d28c8ccf40a2ec1c15cb0700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885" y="1812925"/>
            <a:ext cx="4444365" cy="2924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Video Captioning</a:t>
            </a:r>
          </a:p>
        </p:txBody>
      </p:sp>
      <p:pic>
        <p:nvPicPr>
          <p:cNvPr id="3" name="图片 2" descr="51307c27329a2b902f9274411ec356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1769110"/>
            <a:ext cx="5065395" cy="301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图片 3" descr="34dacc154d9ab1a1fc80adc93bfb07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760220"/>
            <a:ext cx="5943600" cy="30283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657475" y="4797425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[10]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37575" y="4797425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[11]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936115"/>
            <a:ext cx="122250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A Semantic-based Method for</a:t>
            </a:r>
          </a:p>
          <a:p>
            <a:pPr algn="ctr"/>
            <a:r>
              <a:rPr lang="en-US" altLang="zh-CN" sz="4000"/>
              <a:t>Visualizing Large Image Collections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28975" y="3347720"/>
            <a:ext cx="634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Xiao Xie, Xiwen Cai, Junpei Zhou, Nan Cao, Yingcai Wu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15285" y="6205220"/>
            <a:ext cx="941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 IEEE Transactions on Visualization and Computer Graphics (20</a:t>
            </a:r>
            <a:r>
              <a:rPr lang="en-US"/>
              <a:t>18</a:t>
            </a:r>
            <a:r>
              <a:t>)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</a:t>
            </a:r>
            <a:r>
              <a:rPr lang="en-US" altLang="zh-CN"/>
              <a:t>Interface</a:t>
            </a:r>
          </a:p>
        </p:txBody>
      </p:sp>
      <p:pic>
        <p:nvPicPr>
          <p:cNvPr id="4" name="图片 3" descr="6609b114f10403a7e25d504b3c681c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1125" y="1318260"/>
            <a:ext cx="8922385" cy="5012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</a:t>
            </a:r>
            <a:r>
              <a:rPr lang="zh-CN" altLang="en-US"/>
              <a:t>revious </a:t>
            </a:r>
            <a:r>
              <a:rPr lang="en-US" altLang="zh-CN"/>
              <a:t>M</a:t>
            </a:r>
            <a:r>
              <a:rPr lang="zh-CN" altLang="en-US"/>
              <a:t>ethods </a:t>
            </a:r>
            <a:r>
              <a:rPr lang="en-US" altLang="zh-CN"/>
              <a:t>VS C</a:t>
            </a:r>
            <a:r>
              <a:rPr>
                <a:sym typeface="+mn-ea"/>
              </a:rPr>
              <a:t>o-embedding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755" y="1331595"/>
            <a:ext cx="5028565" cy="4749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</a:t>
            </a:r>
            <a:r>
              <a:rPr>
                <a:sym typeface="+mn-ea"/>
              </a:rPr>
              <a:t>o-embedding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61" t="53989" r="79290" b="4082"/>
          <a:stretch>
            <a:fillRect/>
          </a:stretch>
        </p:blipFill>
        <p:spPr>
          <a:xfrm>
            <a:off x="1060450" y="2079625"/>
            <a:ext cx="1699260" cy="2624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0602" t="53989" r="55323" b="4082"/>
          <a:stretch>
            <a:fillRect/>
          </a:stretch>
        </p:blipFill>
        <p:spPr>
          <a:xfrm>
            <a:off x="4171950" y="2153285"/>
            <a:ext cx="2880995" cy="2485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4879" t="53989" r="33838" b="4082"/>
          <a:stretch>
            <a:fillRect/>
          </a:stretch>
        </p:blipFill>
        <p:spPr>
          <a:xfrm>
            <a:off x="8749665" y="2153920"/>
            <a:ext cx="2556510" cy="24949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956560" y="3271520"/>
            <a:ext cx="1009650" cy="952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458075" y="3281045"/>
            <a:ext cx="1009650" cy="952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Semantic Information Extract</a:t>
            </a:r>
          </a:p>
        </p:txBody>
      </p:sp>
      <p:pic>
        <p:nvPicPr>
          <p:cNvPr id="4" name="图片 3" descr="0a6b0d64da0df24bf47aced7bd86ab8"/>
          <p:cNvPicPr>
            <a:picLocks noChangeAspect="1"/>
          </p:cNvPicPr>
          <p:nvPr/>
        </p:nvPicPr>
        <p:blipFill>
          <a:blip r:embed="rId3"/>
          <a:srcRect l="4451" t="6308" r="5208" b="54671"/>
          <a:stretch>
            <a:fillRect/>
          </a:stretch>
        </p:blipFill>
        <p:spPr>
          <a:xfrm>
            <a:off x="1552575" y="2661285"/>
            <a:ext cx="9086850" cy="1944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70" y="1202690"/>
            <a:ext cx="5059045" cy="4453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43325" y="5843270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MSCOCO Dataset ( 80000+ * 5)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</a:t>
            </a:r>
            <a:r>
              <a:rPr>
                <a:sym typeface="+mn-ea"/>
              </a:rPr>
              <a:t>o-embedding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55" y="1942465"/>
            <a:ext cx="9877425" cy="29724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1890" y="1790700"/>
            <a:ext cx="6106160" cy="3276600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343140" y="1677035"/>
            <a:ext cx="3451225" cy="3390265"/>
          </a:xfrm>
          <a:prstGeom prst="rect">
            <a:avLst/>
          </a:prstGeom>
          <a:noFill/>
          <a:ln w="2222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2" bldLvl="0" animBg="1"/>
      <p:bldP spid="6" grpId="0" bldLvl="0" animBg="1"/>
      <p:bldP spid="6" grpId="2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</a:t>
            </a:r>
            <a:r>
              <a:rPr>
                <a:sym typeface="+mn-ea"/>
              </a:rPr>
              <a:t>o-embedding 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755607" y="12198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Obtaining Local Semantic Structures</a:t>
            </a:r>
          </a:p>
        </p:txBody>
      </p:sp>
      <p:pic>
        <p:nvPicPr>
          <p:cNvPr id="9" name="图片 8" descr="db28c633bab661c32f97cec536b0d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5567680"/>
            <a:ext cx="4114800" cy="447675"/>
          </a:xfrm>
          <a:prstGeom prst="rect">
            <a:avLst/>
          </a:prstGeom>
        </p:spPr>
      </p:pic>
      <p:pic>
        <p:nvPicPr>
          <p:cNvPr id="10" name="图片 9" descr="a720c380144abdc30972400fb6ab3d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6082030"/>
            <a:ext cx="2971800" cy="361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620" y="5072380"/>
            <a:ext cx="3400425" cy="49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r="36439"/>
          <a:stretch>
            <a:fillRect/>
          </a:stretch>
        </p:blipFill>
        <p:spPr>
          <a:xfrm>
            <a:off x="2290445" y="1595755"/>
            <a:ext cx="7343775" cy="3476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C</a:t>
            </a:r>
            <a:r>
              <a:rPr>
                <a:sym typeface="+mn-ea"/>
              </a:rPr>
              <a:t>o-embedding 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47403"/>
          <a:stretch>
            <a:fillRect/>
          </a:stretch>
        </p:blipFill>
        <p:spPr>
          <a:xfrm>
            <a:off x="2943860" y="1885950"/>
            <a:ext cx="6076950" cy="347662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755607" y="12198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Reconstruct Images in Semantic Space</a:t>
            </a:r>
          </a:p>
        </p:txBody>
      </p:sp>
      <p:pic>
        <p:nvPicPr>
          <p:cNvPr id="4" name="图片 3" descr="86aaca8962806a82801df178e6c69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20" y="5234305"/>
            <a:ext cx="4124325" cy="428625"/>
          </a:xfrm>
          <a:prstGeom prst="rect">
            <a:avLst/>
          </a:prstGeom>
        </p:spPr>
      </p:pic>
      <p:pic>
        <p:nvPicPr>
          <p:cNvPr id="5" name="图片 4" descr="d6aca594bb1726ae0f2327d13f6df5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5662930"/>
            <a:ext cx="2590800" cy="657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 Learning — Input / Output</a:t>
            </a:r>
          </a:p>
        </p:txBody>
      </p:sp>
      <p:pic>
        <p:nvPicPr>
          <p:cNvPr id="4" name="图片 3" descr="6538989325071f611d06804c820def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" y="2244725"/>
            <a:ext cx="990600" cy="2324100"/>
          </a:xfrm>
          <a:prstGeom prst="rect">
            <a:avLst/>
          </a:prstGeom>
        </p:spPr>
      </p:pic>
      <p:pic>
        <p:nvPicPr>
          <p:cNvPr id="5" name="图片 4" descr="ebe1e4315f97e06ef92b9b8d5ca47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15" y="2244725"/>
            <a:ext cx="1647825" cy="2314575"/>
          </a:xfrm>
          <a:prstGeom prst="rect">
            <a:avLst/>
          </a:prstGeom>
        </p:spPr>
      </p:pic>
      <p:pic>
        <p:nvPicPr>
          <p:cNvPr id="6" name="图片 5" descr="608500aa256ed03fe216323f5ef37c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640" y="2244725"/>
            <a:ext cx="1571625" cy="2295525"/>
          </a:xfrm>
          <a:prstGeom prst="rect">
            <a:avLst/>
          </a:prstGeom>
        </p:spPr>
      </p:pic>
      <p:pic>
        <p:nvPicPr>
          <p:cNvPr id="7" name="图片 6" descr="6df86aa585e468977159888b1e3d18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95" y="2263775"/>
            <a:ext cx="2705100" cy="2305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2645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to one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19425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to sequence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02630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sequence to one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48395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sequence to sequence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609b114f10403a7e25d504b3c681c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1550" y="1223010"/>
            <a:ext cx="8922385" cy="5012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38450" y="639445"/>
            <a:ext cx="7628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“dog” + “cat” + “image of the beach”</a:t>
            </a:r>
          </a:p>
          <a:p>
            <a:r>
              <a:rPr lang="en-US" altLang="zh-CN" sz="1600"/>
              <a:t>“cat” + “in” + “suitcase”</a:t>
            </a:r>
          </a:p>
        </p:txBody>
      </p:sp>
      <p:sp>
        <p:nvSpPr>
          <p:cNvPr id="6" name="矩形 5"/>
          <p:cNvSpPr/>
          <p:nvPr/>
        </p:nvSpPr>
        <p:spPr>
          <a:xfrm>
            <a:off x="857250" y="1061720"/>
            <a:ext cx="1847850" cy="194310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1936115"/>
            <a:ext cx="122250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/>
              <a:t>EmotionCues: Emotion-Oriented</a:t>
            </a:r>
          </a:p>
          <a:p>
            <a:pPr algn="ctr"/>
            <a:r>
              <a:rPr lang="en-US" altLang="zh-CN" sz="4000"/>
              <a:t>Visual Summarization of Classroom Videos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14955" y="6138545"/>
            <a:ext cx="9410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 IEEE Transactions on Visualization and Computer Graphics (2020)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62935" y="3343910"/>
            <a:ext cx="11210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Haipeng Zeng, Xinhuan Shu, Yanbang Wang, Yong Wang, </a:t>
            </a:r>
          </a:p>
          <a:p>
            <a:r>
              <a:rPr lang="zh-CN" altLang="en-US"/>
              <a:t>   Liguo Zhang,Ting-Chuen Pong, and Huamin Qu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611ddeef7162369ffec2edb47ec05c2"/>
          <p:cNvPicPr>
            <a:picLocks noChangeAspect="1"/>
          </p:cNvPicPr>
          <p:nvPr/>
        </p:nvPicPr>
        <p:blipFill>
          <a:blip r:embed="rId3"/>
          <a:srcRect t="1632" r="6352"/>
          <a:stretch>
            <a:fillRect/>
          </a:stretch>
        </p:blipFill>
        <p:spPr>
          <a:xfrm>
            <a:off x="266700" y="1654810"/>
            <a:ext cx="5804535" cy="2870835"/>
          </a:xfrm>
          <a:prstGeom prst="rect">
            <a:avLst/>
          </a:prstGeom>
        </p:spPr>
      </p:pic>
      <p:pic>
        <p:nvPicPr>
          <p:cNvPr id="5" name="图片 4" descr="6428d2e714473520af123ede1e7a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0" y="1561465"/>
            <a:ext cx="5038090" cy="3057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5600" y="4525645"/>
            <a:ext cx="265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[12]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13775" y="4525645"/>
            <a:ext cx="2657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[13]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Interface</a:t>
            </a:r>
          </a:p>
        </p:txBody>
      </p:sp>
      <p:pic>
        <p:nvPicPr>
          <p:cNvPr id="4" name="图片 3" descr="23cb9220381ad46c773c47d8adf0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236345"/>
            <a:ext cx="8687435" cy="4921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Processing Phase </a:t>
            </a:r>
          </a:p>
        </p:txBody>
      </p:sp>
      <p:pic>
        <p:nvPicPr>
          <p:cNvPr id="5" name="图片 4" descr="6b6ee5391f8a6d1b4c2d3e4d7c22e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392555"/>
            <a:ext cx="8947785" cy="3914775"/>
          </a:xfrm>
          <a:prstGeom prst="rect">
            <a:avLst/>
          </a:prstGeom>
        </p:spPr>
      </p:pic>
      <p:pic>
        <p:nvPicPr>
          <p:cNvPr id="6" name="图片 1" descr="94a4c908560f0f394c55c9f22ef6b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020" y="2115185"/>
            <a:ext cx="8122920" cy="21183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1082040"/>
            <a:ext cx="3829050" cy="462915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33800" y="4233545"/>
            <a:ext cx="472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Video Dataset (1.26G 10min 30FPS)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25825" y="4570730"/>
            <a:ext cx="45491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cs typeface="+mn-lt"/>
              </a:rPr>
              <a:t>ResNet-50 </a:t>
            </a:r>
            <a:r>
              <a:rPr lang="en-US" altLang="zh-CN" sz="1600">
                <a:cs typeface="+mn-lt"/>
              </a:rPr>
              <a:t>( FER 2013 dataset</a:t>
            </a:r>
            <a:r>
              <a:rPr lang="zh-CN" altLang="en-US" sz="1600">
                <a:cs typeface="+mn-lt"/>
              </a:rPr>
              <a:t>、七种情绪</a:t>
            </a:r>
            <a:r>
              <a:rPr lang="en-US" altLang="zh-CN" sz="1600">
                <a:cs typeface="+mn-lt"/>
              </a:rPr>
              <a:t>)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1"/>
      <p:bldP spid="8" grpId="2"/>
      <p:bldP spid="8" grpId="3"/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Visual Exploration Phase</a:t>
            </a:r>
          </a:p>
        </p:txBody>
      </p:sp>
      <p:pic>
        <p:nvPicPr>
          <p:cNvPr id="4" name="图片 3" descr="b183795f70a9caa1c106eb1d2be1f9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262380"/>
            <a:ext cx="10058400" cy="45015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24375" y="966470"/>
            <a:ext cx="6762750" cy="5153025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d136656d6afce2fcf4b680033cf7d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745" y="1104265"/>
            <a:ext cx="8931910" cy="5015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</a:t>
            </a:r>
            <a:r>
              <a:rPr lang="zh-CN" altLang="en-US" dirty="0"/>
              <a:t>Krizhevsky, Alex, Ilya Sutskever, and Geoffrey E. Hinton. "Imagenet classification with deep convolutional neural networks." Advances in neural information processing systems. 2012.</a:t>
            </a:r>
          </a:p>
          <a:p>
            <a:r>
              <a:rPr lang="en-US" altLang="zh-CN" dirty="0"/>
              <a:t>[2] </a:t>
            </a:r>
            <a:r>
              <a:rPr lang="zh-CN" altLang="en-US" dirty="0"/>
              <a:t>Simonyan, Karen, and Andrew Zisserman. "Very deep convolutional networks for large-scale image recognition." arXiv preprint arXiv:1409.1556 (2014).</a:t>
            </a:r>
          </a:p>
          <a:p>
            <a:r>
              <a:rPr lang="en-US" altLang="zh-CN" dirty="0"/>
              <a:t>[3] </a:t>
            </a:r>
            <a:r>
              <a:rPr lang="zh-CN" altLang="en-US" dirty="0"/>
              <a:t>Szegedy, Christian, et al. "Going deeper with convolutions." Proceedings of the IEEE conference on computer vision and pattern recognition. 2015.</a:t>
            </a:r>
          </a:p>
          <a:p>
            <a:r>
              <a:rPr lang="en-US" altLang="zh-CN" dirty="0"/>
              <a:t>[4] </a:t>
            </a:r>
            <a:r>
              <a:rPr lang="zh-CN" altLang="en-US" dirty="0"/>
              <a:t>He, Kaiming, et al. "Deep residual learning for image recognition." Proceedings of the IEEE conference on computer vision and pattern recognition. 2016.</a:t>
            </a:r>
          </a:p>
          <a:p>
            <a:r>
              <a:rPr lang="en-US" altLang="zh-CN" dirty="0"/>
              <a:t>[5] </a:t>
            </a:r>
            <a:r>
              <a:rPr lang="zh-CN" altLang="en-US" dirty="0"/>
              <a:t>Karpathy, Andrej, and Li Fei-Fei. "Deep visual-semantic alignments for generating image descriptions." Proceedings of the IEEE conference on computer vision and pattern recognition. 2015.</a:t>
            </a:r>
          </a:p>
          <a:p>
            <a:r>
              <a:rPr lang="en-US" altLang="zh-CN" dirty="0"/>
              <a:t>[6] </a:t>
            </a:r>
            <a:r>
              <a:rPr lang="zh-CN" altLang="en-US" dirty="0"/>
              <a:t>Wu, Zuxuan, et al. "Deep learning for video classification and captioning." Frontiers of multimedia research. 2017. 3-29.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553050"/>
            <a:ext cx="10852237" cy="50413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[7] </a:t>
            </a:r>
            <a:r>
              <a:rPr dirty="0">
                <a:sym typeface="+mn-ea"/>
              </a:rPr>
              <a:t>Yue-Hei Ng, Joe, et al. "Beyond short snippets: Deep networks for video classification." Proceedings of the IEEE conference on computer vision and pattern recognition. 2015.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[8] </a:t>
            </a:r>
            <a:r>
              <a:rPr dirty="0">
                <a:sym typeface="+mn-ea"/>
              </a:rPr>
              <a:t>Naik, Juhi. "DeepVideo: Video Summarization using Temporal Sequence Modelling."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[9] </a:t>
            </a:r>
            <a:r>
              <a:rPr dirty="0">
                <a:sym typeface="+mn-ea"/>
              </a:rPr>
              <a:t>Zhang, Ke, et al. "Video summarization with long short-term memory." European conference on computer vision. Springer, Cham, 2016.</a:t>
            </a:r>
          </a:p>
          <a:p>
            <a:r>
              <a:rPr lang="en-US" altLang="zh-CN" dirty="0">
                <a:sym typeface="+mn-ea"/>
              </a:rPr>
              <a:t>[10] </a:t>
            </a:r>
            <a:r>
              <a:rPr dirty="0">
                <a:sym typeface="+mn-ea"/>
              </a:rPr>
              <a:t>Venugopalan, Subhashini, et al. "Translating videos to natural language using deep recurrent neural networks." arXiv preprint arXiv:1412.4729 (2014).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[11] </a:t>
            </a:r>
            <a:r>
              <a:rPr dirty="0">
                <a:sym typeface="+mn-ea"/>
              </a:rPr>
              <a:t>Xiong, Yilei, Bo Dai, and Dahua Lin. "Move forward and tell: A progressive generator of video descriptions." Proceedings of the European Conference on Computer Vision (ECCV). 2018.</a:t>
            </a:r>
          </a:p>
          <a:p>
            <a:r>
              <a:rPr lang="en-US" altLang="zh-CN" dirty="0"/>
              <a:t>[12] </a:t>
            </a:r>
            <a:r>
              <a:rPr lang="zh-CN" altLang="en-US" dirty="0"/>
              <a:t>Zeng, Haipeng, et al. "EmoCo: Visual analysis of emotion coherence in presentation videos." IEEE Transactions on Visualization and Computer Graphics 26.1 (2019): 927-937.</a:t>
            </a:r>
          </a:p>
          <a:p>
            <a:r>
              <a:rPr lang="en-US" altLang="zh-CN" dirty="0"/>
              <a:t>[13] </a:t>
            </a:r>
            <a:r>
              <a:rPr lang="zh-CN" altLang="en-US" dirty="0"/>
              <a:t>Wu, Aoyu, and Huamin Qu. "Multimodal analysis of video collections: Visual exploration of presentation techniques in ted talks." IEEE Transactions on Visualization and Computer Graphics (2018).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 Learning — Input / Output</a:t>
            </a:r>
          </a:p>
        </p:txBody>
      </p:sp>
      <p:pic>
        <p:nvPicPr>
          <p:cNvPr id="4" name="图片 3" descr="6538989325071f611d06804c820def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90" y="2244725"/>
            <a:ext cx="990600" cy="2324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2645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to one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54525" y="4638040"/>
            <a:ext cx="65551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AlexNet[1], VGGNet[2], GoogLeNet[3], ResNet[4]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45845" y="4638040"/>
            <a:ext cx="2214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图像分类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70810" y="2453640"/>
            <a:ext cx="3333750" cy="17811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04965" y="2273300"/>
            <a:ext cx="3810000" cy="2266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 Learning — Input / Output</a:t>
            </a:r>
          </a:p>
        </p:txBody>
      </p:sp>
      <p:pic>
        <p:nvPicPr>
          <p:cNvPr id="5" name="图片 4" descr="ebe1e4315f97e06ef92b9b8d5ca47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2271395"/>
            <a:ext cx="1647825" cy="2314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3605" y="177101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one to sequence</a:t>
            </a:r>
          </a:p>
        </p:txBody>
      </p:sp>
      <p:pic>
        <p:nvPicPr>
          <p:cNvPr id="25" name="图片 24" descr="7a1582e77eb05414264ba1736279cd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5835" y="1771015"/>
            <a:ext cx="4133850" cy="30765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903605" y="467868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图像描述（字幕）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395720" y="4847590"/>
            <a:ext cx="22148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[5]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 Learning — Input / Output</a:t>
            </a:r>
          </a:p>
        </p:txBody>
      </p:sp>
      <p:pic>
        <p:nvPicPr>
          <p:cNvPr id="6" name="图片 5" descr="608500aa256ed03fe216323f5ef37c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70" y="2280920"/>
            <a:ext cx="1571625" cy="2295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9940" y="176085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sequence to one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44600" y="469773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情感分析</a:t>
            </a:r>
          </a:p>
        </p:txBody>
      </p:sp>
      <p:pic>
        <p:nvPicPr>
          <p:cNvPr id="3" name="图片 2" descr="9e177fdf7019c8ebc3a23fe05d7559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80" y="2900045"/>
            <a:ext cx="7143750" cy="771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Deep Learning — Input / Output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0890" y="1760855"/>
            <a:ext cx="4131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sequence to sequence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44600" y="4697730"/>
            <a:ext cx="2214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视频描述</a:t>
            </a:r>
          </a:p>
        </p:txBody>
      </p:sp>
      <p:pic>
        <p:nvPicPr>
          <p:cNvPr id="7" name="图片 6" descr="6df86aa585e468977159888b1e3d18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2380615"/>
            <a:ext cx="2459990" cy="2096770"/>
          </a:xfrm>
          <a:prstGeom prst="rect">
            <a:avLst/>
          </a:prstGeom>
        </p:spPr>
      </p:pic>
      <p:pic>
        <p:nvPicPr>
          <p:cNvPr id="4" name="图片 3" descr="56907f2a1f81de530c05222f6328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40" y="1566545"/>
            <a:ext cx="4479925" cy="3499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276725" y="347345"/>
            <a:ext cx="3810000" cy="8007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数据集类型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5540" t="14583" r="839" b="13068"/>
          <a:stretch>
            <a:fillRect/>
          </a:stretch>
        </p:blipFill>
        <p:spPr>
          <a:xfrm>
            <a:off x="4940935" y="3236595"/>
            <a:ext cx="2406015" cy="14973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图片 11" descr="fe308a5aa6321e41f7a42d753559059"/>
          <p:cNvPicPr>
            <a:picLocks noChangeAspect="1"/>
          </p:cNvPicPr>
          <p:nvPr/>
        </p:nvPicPr>
        <p:blipFill>
          <a:blip r:embed="rId4"/>
          <a:srcRect l="374" t="1393" r="498" b="1393"/>
          <a:stretch>
            <a:fillRect/>
          </a:stretch>
        </p:blipFill>
        <p:spPr>
          <a:xfrm>
            <a:off x="4389755" y="4839970"/>
            <a:ext cx="3412490" cy="14966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图片 12" descr="bd5f75f8c25a55053d5d7db2195e88b"/>
          <p:cNvPicPr>
            <a:picLocks noChangeAspect="1"/>
          </p:cNvPicPr>
          <p:nvPr/>
        </p:nvPicPr>
        <p:blipFill>
          <a:blip r:embed="rId5"/>
          <a:srcRect l="858" t="1255"/>
          <a:stretch>
            <a:fillRect/>
          </a:stretch>
        </p:blipFill>
        <p:spPr>
          <a:xfrm>
            <a:off x="438150" y="3514725"/>
            <a:ext cx="2915285" cy="14890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rcRect r="125" b="6941"/>
          <a:stretch>
            <a:fillRect/>
          </a:stretch>
        </p:blipFill>
        <p:spPr>
          <a:xfrm>
            <a:off x="8733790" y="3514725"/>
            <a:ext cx="3005455" cy="16135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5" name="曲线连接符 14"/>
          <p:cNvCxnSpPr>
            <a:stCxn id="4" idx="1"/>
            <a:endCxn id="13" idx="0"/>
          </p:cNvCxnSpPr>
          <p:nvPr/>
        </p:nvCxnSpPr>
        <p:spPr>
          <a:xfrm rot="10800000" flipV="1">
            <a:off x="1896110" y="748030"/>
            <a:ext cx="2380615" cy="276669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448435" y="1793240"/>
            <a:ext cx="1695450" cy="4578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1"/>
                </a:solidFill>
              </a:rPr>
              <a:t>数值类型</a:t>
            </a:r>
          </a:p>
        </p:txBody>
      </p:sp>
      <p:cxnSp>
        <p:nvCxnSpPr>
          <p:cNvPr id="16" name="曲线连接符 15"/>
          <p:cNvCxnSpPr>
            <a:stCxn id="4" idx="2"/>
            <a:endCxn id="10" idx="0"/>
          </p:cNvCxnSpPr>
          <p:nvPr/>
        </p:nvCxnSpPr>
        <p:spPr>
          <a:xfrm rot="5400000">
            <a:off x="5118735" y="2173605"/>
            <a:ext cx="2088515" cy="37465"/>
          </a:xfrm>
          <a:prstGeom prst="curvedConnector3">
            <a:avLst>
              <a:gd name="adj1" fmla="val 5001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5323840" y="1792605"/>
            <a:ext cx="1715135" cy="61341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2"/>
                </a:solidFill>
                <a:latin typeface="Arial" panose="020B0604020202020204" pitchFamily="34" charset="0"/>
              </a:rPr>
              <a:t>时间序列、</a:t>
            </a:r>
          </a:p>
          <a:p>
            <a:pPr algn="ctr"/>
            <a:r>
              <a:rPr lang="zh-CN" altLang="en-US">
                <a:solidFill>
                  <a:schemeClr val="accent2"/>
                </a:solidFill>
                <a:latin typeface="Arial" panose="020B0604020202020204" pitchFamily="34" charset="0"/>
              </a:rPr>
              <a:t>文本数据</a:t>
            </a:r>
          </a:p>
        </p:txBody>
      </p:sp>
      <p:cxnSp>
        <p:nvCxnSpPr>
          <p:cNvPr id="17" name="曲线连接符 16"/>
          <p:cNvCxnSpPr>
            <a:stCxn id="4" idx="3"/>
            <a:endCxn id="14" idx="0"/>
          </p:cNvCxnSpPr>
          <p:nvPr/>
        </p:nvCxnSpPr>
        <p:spPr>
          <a:xfrm>
            <a:off x="8086725" y="748030"/>
            <a:ext cx="2150110" cy="2766695"/>
          </a:xfrm>
          <a:prstGeom prst="curvedConnector2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8921750" y="1907540"/>
            <a:ext cx="2019935" cy="4476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accent6"/>
                </a:solidFill>
                <a:latin typeface="Arial" panose="020B0604020202020204" pitchFamily="34" charset="0"/>
              </a:rPr>
              <a:t>图像数据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19750" y="6413500"/>
            <a:ext cx="2466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LSTM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977120" y="5254625"/>
            <a:ext cx="2466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CNN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238885" y="5128260"/>
            <a:ext cx="2466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ML, LSTM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Deep Learning for Video Application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69929" y="2346325"/>
            <a:ext cx="1293625" cy="1308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>
              <a:lnSpc>
                <a:spcPct val="120000"/>
              </a:lnSpc>
              <a:spcBef>
                <a:spcPts val="1000"/>
              </a:spcBef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759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007745" indent="-228600" fontAlgn="auto">
              <a:lnSpc>
                <a:spcPct val="12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‒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511935" indent="-228600" fontAlgn="auto">
              <a:lnSpc>
                <a:spcPct val="10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1943735" indent="-228600" fontAlgn="auto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˃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altLang="zh-CN" sz="7200" b="1">
                <a:solidFill>
                  <a:schemeClr val="bg1">
                    <a:lumMod val="85000"/>
                  </a:schemeClr>
                </a:solidFill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Video Classification</a:t>
            </a:r>
          </a:p>
        </p:txBody>
      </p:sp>
      <p:pic>
        <p:nvPicPr>
          <p:cNvPr id="3" name="图片 2" descr="595a743e85b98a7b9b735697aa04f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65" y="1685925"/>
            <a:ext cx="4758055" cy="31908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图片 4" descr="79862dfe755bbe31a2f865340907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1847850"/>
            <a:ext cx="5459730" cy="27451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929255" y="4876800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[6]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94725" y="4876800"/>
            <a:ext cx="3143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[7]</a:t>
            </a:r>
          </a:p>
        </p:txBody>
      </p:sp>
      <p:pic>
        <p:nvPicPr>
          <p:cNvPr id="4" name="图片 3" descr="ad8da2dfe7f3bb16963a218b38466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540" y="1508760"/>
            <a:ext cx="5042535" cy="3705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单击此处添加标题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0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05,&quot;width&quot;:5250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70,&quot;width&quot;:600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45,&quot;width&quot;:651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3"/>
  <p:tag name="KSO_WM_TEMPLATE_SUBCATEGORY" val="1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87308"/>
  <p:tag name="KSO_WM_SLIDE_LAYOUT" val="a_b_e"/>
  <p:tag name="KSO_WM_SLIDE_LAYOUT_CNT" val="1_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3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单击此处添加标题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7308_3*e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4,&quot;width&quot;:1405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894,&quot;width&quot;:1405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747</Words>
  <Application>Microsoft Office PowerPoint</Application>
  <PresentationFormat>宽屏</PresentationFormat>
  <Paragraphs>86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0" baseType="lpstr">
      <vt:lpstr>微软雅黑</vt:lpstr>
      <vt:lpstr>Arial</vt:lpstr>
      <vt:lpstr>Office 主题​​</vt:lpstr>
      <vt:lpstr>Deep Learning</vt:lpstr>
      <vt:lpstr>Deep Learning — Input / Output</vt:lpstr>
      <vt:lpstr>Deep Learning — Input / Output</vt:lpstr>
      <vt:lpstr>Deep Learning — Input / Output</vt:lpstr>
      <vt:lpstr>Deep Learning — Input / Output</vt:lpstr>
      <vt:lpstr>Deep Learning — Input / Output</vt:lpstr>
      <vt:lpstr>PowerPoint 演示文稿</vt:lpstr>
      <vt:lpstr>Deep Learning for Video Application </vt:lpstr>
      <vt:lpstr>Video Classification</vt:lpstr>
      <vt:lpstr>Video Summarization</vt:lpstr>
      <vt:lpstr>Video Captioning</vt:lpstr>
      <vt:lpstr>PowerPoint 演示文稿</vt:lpstr>
      <vt:lpstr> Interface</vt:lpstr>
      <vt:lpstr>Previous Methods VS Co-embedding </vt:lpstr>
      <vt:lpstr>Co-embedding</vt:lpstr>
      <vt:lpstr>Semantic Information Extract</vt:lpstr>
      <vt:lpstr>Co-embedding </vt:lpstr>
      <vt:lpstr>Co-embedding </vt:lpstr>
      <vt:lpstr>Co-embedding </vt:lpstr>
      <vt:lpstr>PowerPoint 演示文稿</vt:lpstr>
      <vt:lpstr>PowerPoint 演示文稿</vt:lpstr>
      <vt:lpstr>PowerPoint 演示文稿</vt:lpstr>
      <vt:lpstr>Interface</vt:lpstr>
      <vt:lpstr>Data Processing Phase </vt:lpstr>
      <vt:lpstr>Visual Exploration Phase</vt:lpstr>
      <vt:lpstr>References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/>
  <cp:lastModifiedBy>DELL</cp:lastModifiedBy>
  <cp:revision>102</cp:revision>
  <dcterms:created xsi:type="dcterms:W3CDTF">2019-06-19T02:08:00Z</dcterms:created>
  <dcterms:modified xsi:type="dcterms:W3CDTF">2021-11-29T06:12:05Z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